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3"/>
  </p:notesMasterIdLst>
  <p:handoutMasterIdLst>
    <p:handoutMasterId r:id="rId8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332"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30" r:id="rId61"/>
    <p:sldId id="311" r:id="rId62"/>
    <p:sldId id="312" r:id="rId63"/>
    <p:sldId id="313" r:id="rId64"/>
    <p:sldId id="314" r:id="rId65"/>
    <p:sldId id="315" r:id="rId66"/>
    <p:sldId id="316" r:id="rId67"/>
    <p:sldId id="331" r:id="rId68"/>
    <p:sldId id="317" r:id="rId69"/>
    <p:sldId id="318" r:id="rId70"/>
    <p:sldId id="333" r:id="rId71"/>
    <p:sldId id="319" r:id="rId72"/>
    <p:sldId id="320" r:id="rId73"/>
    <p:sldId id="321" r:id="rId74"/>
    <p:sldId id="322" r:id="rId75"/>
    <p:sldId id="323" r:id="rId76"/>
    <p:sldId id="324" r:id="rId77"/>
    <p:sldId id="325" r:id="rId78"/>
    <p:sldId id="334" r:id="rId79"/>
    <p:sldId id="327" r:id="rId80"/>
    <p:sldId id="328" r:id="rId81"/>
    <p:sldId id="326" r:id="rId8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40948" autoAdjust="0"/>
  </p:normalViewPr>
  <p:slideViewPr>
    <p:cSldViewPr snapToGrid="0">
      <p:cViewPr varScale="1">
        <p:scale>
          <a:sx n="19" d="100"/>
          <a:sy n="19" d="100"/>
        </p:scale>
        <p:origin x="2068"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a:t>
            </a:r>
            <a:r>
              <a:rPr lang="en-US" baseline="0" dirty="0" smtClean="0"/>
              <a:t>run </a:t>
            </a:r>
            <a:r>
              <a:rPr lang="en-US" baseline="0" dirty="0" smtClean="0"/>
              <a:t>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a:t>
            </a:r>
            <a:r>
              <a:rPr lang="en-US" baseline="0" dirty="0" smtClean="0"/>
              <a:t>run </a:t>
            </a:r>
            <a:r>
              <a:rPr lang="en-US" baseline="0" dirty="0" smtClean="0"/>
              <a:t>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 lot more to the kitchen configuration but being able to modify the driver and platform is a great start.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525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Arial" panose="020B0604020202020204" pitchFamily="34" charset="0"/>
              </a:rPr>
              <a:t>Kitchen converge</a:t>
            </a:r>
            <a:r>
              <a:rPr lang="en-US" sz="12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1200" kern="1200" dirty="0" smtClean="0">
                <a:solidFill>
                  <a:schemeClr val="tx1"/>
                </a:solidFill>
                <a:latin typeface="Arial" panose="020B0604020202020204" pitchFamily="34" charset="0"/>
                <a:ea typeface="+mn-ea"/>
                <a:cs typeface="Courier New" panose="02070309020205020404" pitchFamily="49" charset="0"/>
              </a:rPr>
              <a:t>kitchen</a:t>
            </a:r>
            <a:r>
              <a:rPr lang="en-US" sz="12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sz="1200" dirty="0" smtClean="0"/>
          </a:p>
          <a:p>
            <a:r>
              <a:rPr lang="en-US" sz="1200" dirty="0" smtClean="0"/>
              <a:t>Instructor Note: Converging the recipe is able to validate that our recipe is defined without error. However, converging a particular recipe does not validate that the intended goal of the recipe has been successfully executed.</a:t>
            </a:r>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86853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've done it! Setting up tests for the package and file resources now give you the confidence that they are being installed and configured correctly.</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7737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Now both of the cookbooks have a test suite that will ensure if we make changes to them we will catch </a:t>
            </a:r>
            <a:r>
              <a:rPr lang="en-US" baseline="0" smtClean="0"/>
              <a:t>most regressions.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3929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kitchen.ci/docs/getting-started/creating-cookbook"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3" Type="http://schemas.openxmlformats.org/officeDocument/2006/relationships/hyperlink" Target="http://serverspec.org/" TargetMode="External"/><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hyperlink" Target="https://relishapp.com/rspec/rspec-core/v/3-3/docs" TargetMode="External"/><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hyperlink" Target="http://serverspec.org/resource_types.html#file" TargetMode="Externa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hyperlink" Target="http://serverspec.org/resource_types.html#command"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hyperlink" Target="http://serverspec.org/resource_types.html#command"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Testing </a:t>
            </a:r>
            <a:r>
              <a:rPr lang="en-US" dirty="0"/>
              <a:t>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err="1" smtClean="0"/>
              <a:t>UsaGL</a:t>
            </a:r>
            <a:r>
              <a:rPr lang="en-US" sz="2100" dirty="0" smtClean="0"/>
              <a:t>:</a:t>
            </a:r>
            <a:endParaRPr lang="en-US" sz="2100" dirty="0"/>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800" dirty="0">
                <a:solidFill>
                  <a:srgbClr val="3E4346"/>
                </a:solidFill>
                <a:cs typeface="Courier New" panose="02070309020205020404" pitchFamily="49" charset="0"/>
                <a:hlinkClick r:id="rId3"/>
              </a:rPr>
              <a:t>http://</a:t>
            </a:r>
            <a:r>
              <a:rPr lang="en-US" sz="2800" dirty="0" smtClean="0">
                <a:solidFill>
                  <a:srgbClr val="3E4346"/>
                </a:solidFill>
                <a:cs typeface="Courier New" panose="02070309020205020404" pitchFamily="49" charset="0"/>
                <a:hlinkClick r:id="rId3"/>
              </a:rPr>
              <a:t>kitchen.ci/docs/getting-started/creating-cookbook</a:t>
            </a:r>
            <a:endParaRPr lang="en-US" sz="2800" dirty="0" smtClean="0">
              <a:solidFill>
                <a:srgbClr val="3E4346"/>
              </a:solidFill>
              <a:cs typeface="Courier New" panose="02070309020205020404" pitchFamily="49" charset="0"/>
            </a:endParaRPr>
          </a:p>
          <a:p>
            <a:pPr algn="ctr"/>
            <a:endParaRPr lang="en-US" sz="28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mtClean="0"/>
              <a:t>GL: </a:t>
            </a:r>
            <a:r>
              <a:rPr lang="en-US" dirty="0" smtClean="0"/>
              <a:t>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a:t># ... REMAINDER OF FILE ...</a:t>
            </a:r>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GL: </a:t>
            </a:r>
            <a:r>
              <a:rPr lang="en-US" dirty="0"/>
              <a:t>Edit the Kitchen Configuration File</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GL: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GL: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r>
              <a:rPr lang="en-US" dirty="0" smtClean="0"/>
              <a:t>We want to validate that our run-list installs correctly.</a:t>
            </a:r>
          </a:p>
          <a:p>
            <a:endParaRPr lang="en-US" dirty="0"/>
          </a:p>
          <a:p>
            <a:pPr marL="609585" indent="-609585">
              <a:buFont typeface="Wingdings" charset="2"/>
              <a:buChar char="ü"/>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04670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is being tested when </a:t>
            </a:r>
            <a:r>
              <a:rPr lang="en-US" dirty="0" smtClean="0">
                <a:latin typeface="+mj-lt"/>
                <a:cs typeface="Courier New" panose="02070309020205020404" pitchFamily="49" charset="0"/>
              </a:rPr>
              <a:t>kitchen</a:t>
            </a:r>
            <a:r>
              <a:rPr lang="en-US" dirty="0" smtClean="0">
                <a:latin typeface="+mj-lt"/>
              </a:rPr>
              <a:t> converges a recipe without error?</a:t>
            </a: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serverspec.org</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Requiring a Test 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GL: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GL: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3" y="3506118"/>
            <a:ext cx="12382766" cy="3346421"/>
          </a:xfrm>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"Add first test for default test suite"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r>
              <a:rPr lang="en-US" sz="2400" dirty="0"/>
              <a:t> </a:t>
            </a:r>
            <a:r>
              <a:rPr lang="en-US" sz="2400" dirty="0" smtClean="0"/>
              <a:t> # ... other tests for packages ...</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6240102"/>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GL: Return to the Cookbook Directory</a:t>
            </a:r>
            <a:endParaRPr lang="en-US" dirty="0"/>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950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"Add additional tests for default test suite"</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ü"/>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ü"/>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ü"/>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ü"/>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2063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"Add tests for default test suite"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ü"/>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ü"/>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ü"/>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ü"/>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201593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16043</TotalTime>
  <Words>8089</Words>
  <Application>Microsoft Office PowerPoint</Application>
  <PresentationFormat>Custom</PresentationFormat>
  <Paragraphs>1075</Paragraphs>
  <Slides>77</Slides>
  <Notes>76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Arial (Body)</vt:lpstr>
      <vt:lpstr>Courier New</vt:lpstr>
      <vt:lpstr>Gill Sans MT</vt:lpstr>
      <vt:lpstr>Wingdings</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GL: Move into the Cookbook's Directory</vt:lpstr>
      <vt:lpstr>GL: Edit the Kitchen Configuration File</vt:lpstr>
      <vt:lpstr>GL: Edit the Kitchen Configuration File</vt:lpstr>
      <vt:lpstr>GL: Look at the Test Matrix</vt:lpstr>
      <vt:lpstr>Converging a Cookbook</vt:lpstr>
      <vt:lpstr>Kitchen Create</vt:lpstr>
      <vt:lpstr>Group Exercise: Kitchen Converge</vt:lpstr>
      <vt:lpstr>GL: Converge the Cookbook</vt:lpstr>
      <vt:lpstr>Lab: Converge the Recipe for Apache</vt:lpstr>
      <vt:lpstr>Lab: Configuring Test Kitchen for Apache</vt:lpstr>
      <vt:lpstr>Lab: Return Home and Move into the Cookbook</vt:lpstr>
      <vt:lpstr>Lab: Converge the Cookbook</vt:lpstr>
      <vt:lpstr>Lab: Converge the Recipe for Apache</vt:lpstr>
      <vt:lpstr>Test Kitchen</vt:lpstr>
      <vt:lpstr>Test Kitchen</vt:lpstr>
      <vt:lpstr>The First Test</vt:lpstr>
      <vt:lpstr>Kitchen Verify</vt:lpstr>
      <vt:lpstr>Kitchen Destroy</vt:lpstr>
      <vt:lpstr>Kitchen Test</vt:lpstr>
      <vt:lpstr>ServerSpec</vt:lpstr>
      <vt:lpstr>Example: Is the 'tree' Package Installed?</vt:lpstr>
      <vt:lpstr>GL: Requiring a Test Helper</vt:lpstr>
      <vt:lpstr>GL: Describing the Test Context</vt:lpstr>
      <vt:lpstr>GL: Our Assertion in a spec File</vt:lpstr>
      <vt:lpstr>Where do Tests Live?</vt:lpstr>
      <vt:lpstr>Where do Tests Live?</vt:lpstr>
      <vt:lpstr>Where do Tests Live?</vt:lpstr>
      <vt:lpstr>Where do Tests Live?</vt:lpstr>
      <vt:lpstr>GL: Return Home and Move into the Cookbook</vt:lpstr>
      <vt:lpstr>GL: Running the Specification</vt:lpstr>
      <vt:lpstr>GL: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GL: Return to the Cookbook Directory</vt:lpstr>
      <vt:lpstr>Lab: Running the Specification</vt:lpstr>
      <vt:lpstr>Lab: Commit Your Work</vt:lpstr>
      <vt:lpstr>Lab: More Tests</vt:lpstr>
      <vt:lpstr>Testing</vt:lpstr>
      <vt:lpstr>Testing Our Webserver</vt:lpstr>
      <vt:lpstr>Testing</vt:lpstr>
      <vt:lpstr>Lab: Testing Apache</vt:lpstr>
      <vt:lpstr>Lab: Return Home and 'cd cookbooks/apache' </vt:lpstr>
      <vt:lpstr>Lab: What Does the Webserver Say?</vt:lpstr>
      <vt:lpstr>Lab: Commit Your Work</vt:lpstr>
      <vt:lpstr>Lab: Testing Apache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2112</cp:revision>
  <cp:lastPrinted>2015-02-07T23:49:10Z</cp:lastPrinted>
  <dcterms:created xsi:type="dcterms:W3CDTF">2012-09-13T17:36:07Z</dcterms:created>
  <dcterms:modified xsi:type="dcterms:W3CDTF">2016-02-29T18:55:28Z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